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59" r:id="rId20"/>
    <p:sldId id="260" r:id="rId21"/>
    <p:sldId id="285" r:id="rId22"/>
    <p:sldId id="286" r:id="rId23"/>
    <p:sldId id="287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96460-1571-49CE-82F8-F29BF5B21F9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D2391-E5B0-410E-AF91-FD13D94CD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7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8080" y="3215880"/>
            <a:ext cx="761976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7422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069640" y="1066320"/>
            <a:ext cx="5156640" cy="4114440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2069640" y="1066320"/>
            <a:ext cx="5156640" cy="411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77720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80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7422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838080" y="3215880"/>
            <a:ext cx="761976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8080" y="3215880"/>
            <a:ext cx="761976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7422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2069640" y="1066320"/>
            <a:ext cx="5156640" cy="411444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69640" y="1066320"/>
            <a:ext cx="5156640" cy="411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77720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8380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742280" y="32158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742280" y="1066680"/>
            <a:ext cx="371808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38080" y="3215880"/>
            <a:ext cx="761976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950" b="0" strike="noStrike" spc="-1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6095880"/>
            <a:ext cx="9143640" cy="761760"/>
          </a:xfrm>
          <a:prstGeom prst="rect">
            <a:avLst/>
          </a:prstGeom>
          <a:solidFill>
            <a:srgbClr val="CE112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10"/>
          <p:cNvPicPr/>
          <p:nvPr/>
        </p:nvPicPr>
        <p:blipFill>
          <a:blip r:embed="rId14"/>
          <a:stretch/>
        </p:blipFill>
        <p:spPr>
          <a:xfrm>
            <a:off x="457200" y="6248520"/>
            <a:ext cx="3352320" cy="453600"/>
          </a:xfrm>
          <a:prstGeom prst="rect">
            <a:avLst/>
          </a:prstGeom>
          <a:ln w="9360">
            <a:noFill/>
          </a:ln>
        </p:spPr>
      </p:pic>
      <p:sp>
        <p:nvSpPr>
          <p:cNvPr id="2" name="CustomShape 2"/>
          <p:cNvSpPr/>
          <p:nvPr/>
        </p:nvSpPr>
        <p:spPr>
          <a:xfrm>
            <a:off x="212760" y="348948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5747400" y="6324480"/>
            <a:ext cx="327492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nivers 65 Bold"/>
              </a:rPr>
              <a:t>Agricultural and Biosystems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0"/>
            <a:ext cx="9143640" cy="1828440"/>
          </a:xfrm>
          <a:prstGeom prst="rect">
            <a:avLst/>
          </a:prstGeom>
          <a:solidFill>
            <a:srgbClr val="CE112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3"/>
          <p:cNvPicPr/>
          <p:nvPr/>
        </p:nvPicPr>
        <p:blipFill>
          <a:blip r:embed="rId14"/>
          <a:stretch/>
        </p:blipFill>
        <p:spPr>
          <a:xfrm>
            <a:off x="457200" y="689040"/>
            <a:ext cx="5028840" cy="68220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5"/>
          <p:cNvSpPr/>
          <p:nvPr/>
        </p:nvSpPr>
        <p:spPr>
          <a:xfrm>
            <a:off x="212760" y="348948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299160" y="1295280"/>
            <a:ext cx="327492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nivers 65 Bold"/>
              </a:rPr>
              <a:t>Agricultural and Biosystems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533520" y="2514600"/>
            <a:ext cx="6629040" cy="10663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630" b="0" strike="noStrike" spc="-1">
                <a:solidFill>
                  <a:srgbClr val="F2BF49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095880"/>
            <a:ext cx="9143640" cy="761760"/>
          </a:xfrm>
          <a:prstGeom prst="rect">
            <a:avLst/>
          </a:prstGeom>
          <a:solidFill>
            <a:srgbClr val="CE112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" name="Picture 10"/>
          <p:cNvPicPr/>
          <p:nvPr/>
        </p:nvPicPr>
        <p:blipFill>
          <a:blip r:embed="rId14"/>
          <a:stretch/>
        </p:blipFill>
        <p:spPr>
          <a:xfrm>
            <a:off x="457200" y="6248520"/>
            <a:ext cx="3352320" cy="453600"/>
          </a:xfrm>
          <a:prstGeom prst="rect">
            <a:avLst/>
          </a:prstGeom>
          <a:ln w="9360"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212760" y="348948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5747400" y="6324480"/>
            <a:ext cx="327492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nivers 65 Bold"/>
              </a:rPr>
              <a:t>Agricultural and Biosystems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457200" y="152280"/>
            <a:ext cx="77720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630" b="0" strike="noStrike" spc="-1">
                <a:solidFill>
                  <a:srgbClr val="CE1126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838080" y="1066680"/>
            <a:ext cx="7619760" cy="41144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Sixth Outline Level</a:t>
            </a:r>
          </a:p>
          <a:p>
            <a:pPr marL="257040" indent="-256680">
              <a:lnSpc>
                <a:spcPct val="100000"/>
              </a:lnSpc>
              <a:buClr>
                <a:srgbClr val="CE1126"/>
              </a:buClr>
              <a:buSzPct val="80000"/>
              <a:buFont typeface="Times"/>
              <a:buChar char="•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Seventh Outline LevelClick to edit Master text styles</a:t>
            </a:r>
          </a:p>
          <a:p>
            <a:pPr marL="557280" lvl="1" indent="-213840">
              <a:lnSpc>
                <a:spcPct val="100000"/>
              </a:lnSpc>
              <a:buClr>
                <a:srgbClr val="CE1126"/>
              </a:buClr>
              <a:buSzPct val="80000"/>
              <a:buFont typeface="Times"/>
              <a:buChar char="•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Second level</a:t>
            </a:r>
          </a:p>
          <a:p>
            <a:pPr marL="857160" lvl="2" indent="-171000">
              <a:lnSpc>
                <a:spcPct val="100000"/>
              </a:lnSpc>
              <a:buClr>
                <a:srgbClr val="CE1126"/>
              </a:buClr>
              <a:buSzPct val="80000"/>
              <a:buFont typeface="Times"/>
              <a:buChar char="•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Third level</a:t>
            </a:r>
          </a:p>
          <a:p>
            <a:pPr marL="1200240" lvl="3" indent="-171000">
              <a:lnSpc>
                <a:spcPct val="100000"/>
              </a:lnSpc>
              <a:buClr>
                <a:srgbClr val="CE1126"/>
              </a:buClr>
              <a:buSzPct val="80000"/>
              <a:buFont typeface="Times"/>
              <a:buChar char="•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Fourth level</a:t>
            </a:r>
          </a:p>
          <a:p>
            <a:pPr marL="1542960" lvl="4" indent="-171000">
              <a:lnSpc>
                <a:spcPct val="100000"/>
              </a:lnSpc>
              <a:buClr>
                <a:srgbClr val="CE1126"/>
              </a:buClr>
              <a:buSzPct val="80000"/>
              <a:buFont typeface="Times"/>
              <a:buChar char="•"/>
            </a:pPr>
            <a:r>
              <a:rPr lang="en-US" sz="1950" b="0" strike="noStrike" spc="-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richti83/ParaView_Reader_for_LIGGGHTS/raw/master/pre_compiled/Windows/5.4.1/liggghts_reader.dll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33520" y="2514600"/>
            <a:ext cx="7147440" cy="10663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630" b="0" strike="noStrike" spc="-1" dirty="0">
                <a:solidFill>
                  <a:srgbClr val="F2BF49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Using LIGGGHTS to Simulate Flexible Fibers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33520" y="3581280"/>
            <a:ext cx="624816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Matt Schramm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9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Update the subshell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C3CB7-F544-414E-AE4D-3AC89E40C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0" t="17073" r="30001" b="33717"/>
          <a:stretch/>
        </p:blipFill>
        <p:spPr>
          <a:xfrm>
            <a:off x="832213" y="1708727"/>
            <a:ext cx="8311788" cy="43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245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10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Upgrade the subshell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ADCC0-51E1-4718-9269-D6DA59B15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0" t="17072" r="30404" b="33879"/>
          <a:stretch/>
        </p:blipFill>
        <p:spPr>
          <a:xfrm>
            <a:off x="838079" y="1749977"/>
            <a:ext cx="8305921" cy="43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02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11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Install dependencies by running the command “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sudo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apt install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openmpi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-bin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libopenmpi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-dev libvtk7.1 libvtk7-dev zip” then wait…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4E814-BE9F-434A-9542-4F79150FB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1" t="19737" r="24848" b="31455"/>
          <a:stretch/>
        </p:blipFill>
        <p:spPr>
          <a:xfrm>
            <a:off x="1337960" y="1976583"/>
            <a:ext cx="7737747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7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LIGGGHTS – Step  1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Get LIGGGHTS using git </a:t>
            </a:r>
            <a:b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</a:b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git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clone https://github.com/schrummy14/LIGGGHTS_Flexible_Fibers.git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EDCD9-9E92-489C-84D5-CA937B205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5" t="5030" r="38384" b="46647"/>
          <a:stretch/>
        </p:blipFill>
        <p:spPr>
          <a:xfrm>
            <a:off x="1073550" y="1893456"/>
            <a:ext cx="7904197" cy="4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12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LIGGGHTS – Step  2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Navigate to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src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in LIGGGHTS “cd LIGGGHTS-Flexible-Fibers/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src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/”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566D6-975E-45B8-A2B8-2F44E8FA6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" t="12657" r="33738" b="39051"/>
          <a:stretch/>
        </p:blipFill>
        <p:spPr>
          <a:xfrm>
            <a:off x="704447" y="1634836"/>
            <a:ext cx="8439553" cy="44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482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LIGGGHTS – Step  3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Build LIGGGHTS “make –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jm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auto” where m is the number of cores on your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956A4-B6F4-45B2-8481-4372061F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0" t="19577" r="25253" b="31616"/>
          <a:stretch/>
        </p:blipFill>
        <p:spPr>
          <a:xfrm>
            <a:off x="1144329" y="1865745"/>
            <a:ext cx="7907307" cy="41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34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LIGGGHTS – Step  4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Create a symbolic link for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liggghts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“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sudo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ln –s ~/LIGGGHTS-Flexible-Fibers/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src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/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lmp_auto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/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usr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/local/bin/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liggghts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892D3-4AAE-4117-9E0D-607A477FA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2" t="5029" r="38283" b="46324"/>
          <a:stretch/>
        </p:blipFill>
        <p:spPr>
          <a:xfrm>
            <a:off x="628835" y="1958109"/>
            <a:ext cx="7771644" cy="40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5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LIGGGHTS – Step  5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Check if install works by running an example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Type “cd ../examples/LIGGGHTS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/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Tutorials_public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/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chute_wear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”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Run LIGGGHTS “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mpirun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liggghts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–in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in.chute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ECA43-D6A0-4E3D-9F25-DFB89D78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t="15859" r="50480" b="35172"/>
          <a:stretch/>
        </p:blipFill>
        <p:spPr>
          <a:xfrm>
            <a:off x="838079" y="2209320"/>
            <a:ext cx="5913703" cy="37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01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Paraview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5.4.1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– Step  1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Download 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Paraview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5.4.1</a:t>
            </a:r>
            <a:b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</a:b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https://www.paraview.org/paraview-downloads/download.php?submit=Download&amp;version=v5.4&amp;type=binary&amp;os=Windows&amp;downloadFile=ParaView-5.4.1-Qt5-OpenGL2-Windows-64bit.exe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Run the installer</a:t>
            </a:r>
          </a:p>
        </p:txBody>
      </p:sp>
    </p:spTree>
    <p:extLst>
      <p:ext uri="{BB962C8B-B14F-4D97-AF65-F5344CB8AC3E}">
        <p14:creationId xmlns:p14="http://schemas.microsoft.com/office/powerpoint/2010/main" val="868820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Paraview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5.4.1 – Step  2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Download LIGGGHTS Reader</a:t>
            </a:r>
            <a:b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</a:b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  <a:hlinkClick r:id="rId2"/>
              </a:rPr>
              <a:t>https://github.com/richti83/ParaView_Reader_for_LIGGGHTS/raw/master/pre_compiled/Windows/5.4.1/liggghts_reader.dll</a:t>
            </a: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Start 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Paraview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and navigate to manage plugins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86F0D-DCD3-4FDF-8DA0-2B8B0487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4" t="8408" r="40637" b="36812"/>
          <a:stretch/>
        </p:blipFill>
        <p:spPr>
          <a:xfrm>
            <a:off x="2295053" y="2481485"/>
            <a:ext cx="4553894" cy="3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8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1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Open </a:t>
            </a:r>
            <a:r>
              <a:rPr lang="en-US" b="0" strike="noStrike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Powershell</a:t>
            </a: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as an administrator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E8BA3-E9F9-43D7-9E26-4F757DF646CD}"/>
              </a:ext>
            </a:extLst>
          </p:cNvPr>
          <p:cNvPicPr/>
          <p:nvPr/>
        </p:nvPicPr>
        <p:blipFill rotWithShape="1">
          <a:blip r:embed="rId2"/>
          <a:srcRect t="32068" r="10120"/>
          <a:stretch/>
        </p:blipFill>
        <p:spPr>
          <a:xfrm>
            <a:off x="457200" y="1882562"/>
            <a:ext cx="8668399" cy="4216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Paraview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5.4.1 – Step  3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Load a new plugin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028D8-ADC6-4F3D-A2D2-8EFB76DA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9" t="8664" r="24357" b="21921"/>
          <a:stretch/>
        </p:blipFill>
        <p:spPr>
          <a:xfrm>
            <a:off x="2933322" y="1610319"/>
            <a:ext cx="6111091" cy="44555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33685F-FBCD-463B-A948-696EED17FBA7}"/>
              </a:ext>
            </a:extLst>
          </p:cNvPr>
          <p:cNvSpPr/>
          <p:nvPr/>
        </p:nvSpPr>
        <p:spPr>
          <a:xfrm>
            <a:off x="6343360" y="5432079"/>
            <a:ext cx="715224" cy="289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00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Paraview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5.4.1 – Step  4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211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Add LIGGGHTS-Reader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7EBA9-4880-4C56-8C63-B837E6950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9" t="8664" r="16435" b="17644"/>
          <a:stretch/>
        </p:blipFill>
        <p:spPr>
          <a:xfrm>
            <a:off x="2609862" y="1702051"/>
            <a:ext cx="6371176" cy="43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49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Paraview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5.4.1 – Step  5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211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Auto load the reader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AA22C-44C1-4A27-838D-010DEA9A4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7" t="8664" r="16337" b="15426"/>
          <a:stretch/>
        </p:blipFill>
        <p:spPr>
          <a:xfrm>
            <a:off x="2879003" y="1754744"/>
            <a:ext cx="6156356" cy="43382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1365719-1365-49C1-A22A-4A9FCA5EC083}"/>
              </a:ext>
            </a:extLst>
          </p:cNvPr>
          <p:cNvSpPr/>
          <p:nvPr/>
        </p:nvSpPr>
        <p:spPr>
          <a:xfrm>
            <a:off x="6916848" y="4925085"/>
            <a:ext cx="344031" cy="253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083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Add Shortcut to the Linux sub system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Navigate to “C:\Users\&lt;USER_NAME&gt;\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AppData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\Local\Packages\CanonicalGroupLimited.Ubuntu18.04onWindows_79rhkp1fndgsc\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LocalState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\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rootfs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\home”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Create a shortcut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Move shortcut to desktop</a:t>
            </a:r>
            <a:b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</a:br>
            <a:endParaRPr lang="en-US" b="0" strike="noStrike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60474-19FA-426D-B328-84D1E77C3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" t="8664" r="61304" b="45101"/>
          <a:stretch/>
        </p:blipFill>
        <p:spPr>
          <a:xfrm>
            <a:off x="164385" y="2823606"/>
            <a:ext cx="3389737" cy="323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E57987-9B79-43F3-9342-3F09DC44D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7" t="6538" r="64854" b="50000"/>
          <a:stretch/>
        </p:blipFill>
        <p:spPr>
          <a:xfrm>
            <a:off x="5589879" y="2669174"/>
            <a:ext cx="3334555" cy="33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72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2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Type the command (Enable-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WindowsOptionalFeature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-Online -</a:t>
            </a:r>
            <a:r>
              <a:rPr lang="en-US" spc="-1" dirty="0" err="1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FeatureName</a:t>
            </a: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 Microsoft-Windows-Subsystem-Linux)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After Completion, restart</a:t>
            </a:r>
            <a:b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</a:br>
            <a:r>
              <a:rPr lang="en-US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your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E84FB-9B96-4CDD-AEE6-7C11F9CD4127}"/>
              </a:ext>
            </a:extLst>
          </p:cNvPr>
          <p:cNvPicPr/>
          <p:nvPr/>
        </p:nvPicPr>
        <p:blipFill rotWithShape="1">
          <a:blip r:embed="rId2"/>
          <a:srcRect r="41919" b="16993"/>
          <a:stretch/>
        </p:blipFill>
        <p:spPr>
          <a:xfrm>
            <a:off x="4368801" y="1936925"/>
            <a:ext cx="4645892" cy="41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3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3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Open the Microsoft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056A1-6123-411B-8D6A-07E403222AC4}"/>
              </a:ext>
            </a:extLst>
          </p:cNvPr>
          <p:cNvPicPr/>
          <p:nvPr/>
        </p:nvPicPr>
        <p:blipFill rotWithShape="1">
          <a:blip r:embed="rId2"/>
          <a:srcRect t="33031" r="10529"/>
          <a:stretch/>
        </p:blipFill>
        <p:spPr>
          <a:xfrm>
            <a:off x="132396" y="1874982"/>
            <a:ext cx="8950676" cy="41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056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4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Search for Ubuntu 18.04 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1EFB3-AC12-47CD-955F-38A05F6AE39B}"/>
              </a:ext>
            </a:extLst>
          </p:cNvPr>
          <p:cNvPicPr/>
          <p:nvPr/>
        </p:nvPicPr>
        <p:blipFill rotWithShape="1">
          <a:blip r:embed="rId2"/>
          <a:srcRect r="19542"/>
          <a:stretch/>
        </p:blipFill>
        <p:spPr>
          <a:xfrm>
            <a:off x="3362037" y="1624082"/>
            <a:ext cx="5689600" cy="44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6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5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Download Ubuntu 18.04 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EC112-F55F-4F57-A944-B46C4E11C885}"/>
              </a:ext>
            </a:extLst>
          </p:cNvPr>
          <p:cNvPicPr/>
          <p:nvPr/>
        </p:nvPicPr>
        <p:blipFill rotWithShape="1">
          <a:blip r:embed="rId2"/>
          <a:srcRect r="20940"/>
          <a:stretch/>
        </p:blipFill>
        <p:spPr>
          <a:xfrm>
            <a:off x="3463636" y="1642896"/>
            <a:ext cx="5578584" cy="441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733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6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Launch Ubuntu 18.04 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64949-7698-45F5-B5A3-949498105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873" y="1612901"/>
            <a:ext cx="7118927" cy="44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60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7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Let Ubuntu install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7B771-A5B4-4A2F-9D64-5778B2C405BB}"/>
              </a:ext>
            </a:extLst>
          </p:cNvPr>
          <p:cNvPicPr/>
          <p:nvPr/>
        </p:nvPicPr>
        <p:blipFill rotWithShape="1">
          <a:blip r:embed="rId2"/>
          <a:srcRect l="9056" t="13243" r="28202" b="30291"/>
          <a:stretch/>
        </p:blipFill>
        <p:spPr>
          <a:xfrm>
            <a:off x="1394691" y="1696761"/>
            <a:ext cx="7689807" cy="43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342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1522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Install the Linux Subsystem for Windows 10 – Step  8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838079" y="1066680"/>
            <a:ext cx="7533563" cy="4739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7A6E67"/>
              </a:solidFill>
              <a:uFill>
                <a:solidFill>
                  <a:srgbClr val="FFFFFF"/>
                </a:solidFill>
              </a:uFill>
              <a:latin typeface="Univers 67 CondensedBold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7A6E67"/>
                </a:solidFill>
                <a:uFill>
                  <a:solidFill>
                    <a:srgbClr val="FFFFFF"/>
                  </a:solidFill>
                </a:uFill>
                <a:latin typeface="Univers 67 CondensedBold"/>
              </a:rPr>
              <a:t>Make an account (username and password)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D750C-ADA8-4762-ADF3-E442BC0C6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5697" r="29495" b="32586"/>
          <a:stretch/>
        </p:blipFill>
        <p:spPr>
          <a:xfrm>
            <a:off x="934892" y="1708727"/>
            <a:ext cx="8125981" cy="43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687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ABE slide master</Template>
  <TotalTime>8735</TotalTime>
  <Words>401</Words>
  <Application>Microsoft Office PowerPoint</Application>
  <PresentationFormat>On-screen Show (4:3)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Symbol</vt:lpstr>
      <vt:lpstr>Times</vt:lpstr>
      <vt:lpstr>Times New Roman</vt:lpstr>
      <vt:lpstr>Univers 65 Bold</vt:lpstr>
      <vt:lpstr>Univers 67 CondensedBold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the Discrete Element Method</dc:title>
  <dc:creator>mschramm</dc:creator>
  <cp:lastModifiedBy>Schramm, Matthew W [ABE]</cp:lastModifiedBy>
  <cp:revision>182</cp:revision>
  <dcterms:created xsi:type="dcterms:W3CDTF">2017-01-30T15:00:03Z</dcterms:created>
  <dcterms:modified xsi:type="dcterms:W3CDTF">2018-12-03T14:14:00Z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Iowa State University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2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